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1" r:id="rId1"/>
  </p:sldMasterIdLst>
  <p:sldIdLst>
    <p:sldId id="256" r:id="rId2"/>
    <p:sldId id="277" r:id="rId3"/>
    <p:sldId id="278" r:id="rId4"/>
    <p:sldId id="264" r:id="rId5"/>
    <p:sldId id="257" r:id="rId6"/>
    <p:sldId id="263" r:id="rId7"/>
    <p:sldId id="266" r:id="rId8"/>
    <p:sldId id="275" r:id="rId9"/>
    <p:sldId id="27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333"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7F1E4F-1CFF-5643-939E-217C01CDF565}"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7265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536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318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778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7F1E4F-1CFF-5643-939E-217C01CDF565}"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2593553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8459016"/>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588917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4710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737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B61BEF0D-F0BB-DE4B-95CE-6DB70DBA9567}" type="datetimeFigureOut">
              <a:rPr lang="en-US" smtClean="0"/>
              <a:pPr/>
              <a:t>12/30/2017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D57F1E4F-1CFF-5643-939E-217C01CDF565}"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26008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B61BEF0D-F0BB-DE4B-95CE-6DB70DBA9567}" type="datetimeFigureOut">
              <a:rPr lang="en-US" smtClean="0"/>
              <a:pPr/>
              <a:t>12/30/2017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022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61BEF0D-F0BB-DE4B-95CE-6DB70DBA9567}" type="datetimeFigureOut">
              <a:rPr lang="en-US" smtClean="0"/>
              <a:pPr/>
              <a:t>12/30/2017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57F1E4F-1CFF-5643-939E-217C01CDF56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21990290"/>
      </p:ext>
    </p:extLst>
  </p:cSld>
  <p:clrMap bg1="lt1" tx1="dk1" bg2="lt2" tx2="dk2" accent1="accent1" accent2="accent2" accent3="accent3" accent4="accent4" accent5="accent5" accent6="accent6" hlink="hlink" folHlink="folHlink"/>
  <p:sldLayoutIdLst>
    <p:sldLayoutId id="2147483982" r:id="rId1"/>
    <p:sldLayoutId id="2147483983" r:id="rId2"/>
    <p:sldLayoutId id="2147483984" r:id="rId3"/>
    <p:sldLayoutId id="2147483985" r:id="rId4"/>
    <p:sldLayoutId id="2147483986" r:id="rId5"/>
    <p:sldLayoutId id="2147483987" r:id="rId6"/>
    <p:sldLayoutId id="2147483988" r:id="rId7"/>
    <p:sldLayoutId id="2147483989" r:id="rId8"/>
    <p:sldLayoutId id="2147483990" r:id="rId9"/>
    <p:sldLayoutId id="2147483991" r:id="rId10"/>
    <p:sldLayoutId id="2147483992"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2004" y="-1"/>
            <a:ext cx="11889996" cy="1384183"/>
          </a:xfrm>
        </p:spPr>
        <p:txBody>
          <a:bodyPr>
            <a:normAutofit fontScale="90000"/>
          </a:bodyPr>
          <a:lstStyle/>
          <a:p>
            <a:pPr algn="ctr"/>
            <a:br>
              <a:rPr lang="en-US" sz="2400" b="1" dirty="0">
                <a:solidFill>
                  <a:srgbClr val="7030A0"/>
                </a:solidFill>
                <a:latin typeface="Times New Roman" panose="02020603050405020304" pitchFamily="18" charset="0"/>
                <a:cs typeface="Times New Roman" panose="02020603050405020304" pitchFamily="18" charset="0"/>
              </a:rPr>
            </a:br>
            <a:r>
              <a:rPr lang="en-US" sz="2400" b="1" dirty="0">
                <a:solidFill>
                  <a:srgbClr val="7030A0"/>
                </a:solidFill>
                <a:latin typeface="Times New Roman" panose="02020603050405020304" pitchFamily="18" charset="0"/>
                <a:cs typeface="Times New Roman" panose="02020603050405020304" pitchFamily="18" charset="0"/>
              </a:rPr>
              <a:t>Global Alliance solutions, LLC</a:t>
            </a:r>
            <a:br>
              <a:rPr lang="en-US" sz="2400" b="1" dirty="0">
                <a:solidFill>
                  <a:srgbClr val="7030A0"/>
                </a:solidFill>
                <a:latin typeface="Times New Roman" panose="02020603050405020304" pitchFamily="18" charset="0"/>
                <a:cs typeface="Times New Roman" panose="02020603050405020304" pitchFamily="18" charset="0"/>
              </a:rPr>
            </a:br>
            <a:r>
              <a:rPr lang="en-US" sz="1800" dirty="0">
                <a:solidFill>
                  <a:srgbClr val="FF0000"/>
                </a:solidFill>
                <a:latin typeface="Times New Roman" panose="02020603050405020304" pitchFamily="18" charset="0"/>
                <a:cs typeface="Times New Roman" panose="02020603050405020304" pitchFamily="18" charset="0"/>
              </a:rPr>
              <a:t>Global referral program (GRP)</a:t>
            </a:r>
            <a:br>
              <a:rPr lang="en-US" sz="1800" dirty="0">
                <a:solidFill>
                  <a:srgbClr val="FF0000"/>
                </a:solidFill>
                <a:latin typeface="Times New Roman" panose="02020603050405020304" pitchFamily="18" charset="0"/>
                <a:cs typeface="Times New Roman" panose="02020603050405020304" pitchFamily="18" charset="0"/>
              </a:rPr>
            </a:br>
            <a:r>
              <a:rPr lang="en-US" sz="1800" dirty="0">
                <a:solidFill>
                  <a:srgbClr val="FF0000"/>
                </a:solidFill>
                <a:latin typeface="Times New Roman" panose="02020603050405020304" pitchFamily="18" charset="0"/>
                <a:cs typeface="Times New Roman" panose="02020603050405020304" pitchFamily="18" charset="0"/>
              </a:rPr>
              <a:t>Dynamic Global fundraising platform</a:t>
            </a:r>
            <a:br>
              <a:rPr lang="en-US" sz="3600" b="1" dirty="0"/>
            </a:br>
            <a:endParaRPr lang="en-US" sz="27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2004" y="1266738"/>
            <a:ext cx="11889996" cy="5528345"/>
          </a:xfrm>
        </p:spPr>
        <p:txBody>
          <a:bodyPr>
            <a:normAutofit fontScale="77500" lnSpcReduction="20000"/>
          </a:bodyPr>
          <a:lstStyle/>
          <a:p>
            <a:pPr algn="just">
              <a:lnSpc>
                <a:spcPct val="160000"/>
              </a:lnSpc>
              <a:spcBef>
                <a:spcPts val="0"/>
              </a:spcBef>
            </a:pPr>
            <a:endParaRPr lang="en-US" sz="1700" b="0" dirty="0">
              <a:solidFill>
                <a:srgbClr val="002060"/>
              </a:solidFill>
              <a:latin typeface="Times New Roman" panose="02020603050405020304" pitchFamily="18" charset="0"/>
              <a:ea typeface="Times New Roman" panose="02020603050405020304" pitchFamily="18" charset="0"/>
            </a:endParaRPr>
          </a:p>
          <a:p>
            <a:pPr>
              <a:lnSpc>
                <a:spcPct val="160000"/>
              </a:lnSpc>
              <a:spcBef>
                <a:spcPts val="0"/>
              </a:spcBef>
            </a:pPr>
            <a:r>
              <a:rPr lang="en-US" sz="1800" dirty="0">
                <a:solidFill>
                  <a:srgbClr val="7030A0"/>
                </a:solidFill>
                <a:latin typeface="Times New Roman" panose="02020603050405020304" pitchFamily="18" charset="0"/>
                <a:cs typeface="Times New Roman" panose="02020603050405020304" pitchFamily="18" charset="0"/>
              </a:rPr>
              <a:t>overview</a:t>
            </a:r>
            <a:endParaRPr lang="en-US" sz="1700" b="0" dirty="0">
              <a:solidFill>
                <a:srgbClr val="7030A0"/>
              </a:solidFill>
              <a:latin typeface="Times New Roman" panose="02020603050405020304" pitchFamily="18" charset="0"/>
              <a:ea typeface="Times New Roman" panose="02020603050405020304" pitchFamily="18" charset="0"/>
            </a:endParaRPr>
          </a:p>
          <a:p>
            <a:pPr algn="just">
              <a:lnSpc>
                <a:spcPct val="160000"/>
              </a:lnSpc>
              <a:spcBef>
                <a:spcPts val="0"/>
              </a:spcBef>
            </a:pPr>
            <a:r>
              <a:rPr lang="en-US" sz="1700" b="0" dirty="0">
                <a:solidFill>
                  <a:srgbClr val="002060"/>
                </a:solidFill>
                <a:latin typeface="Times New Roman" panose="02020603050405020304" pitchFamily="18" charset="0"/>
                <a:ea typeface="Times New Roman" panose="02020603050405020304" pitchFamily="18" charset="0"/>
              </a:rPr>
              <a:t>Global Referral program (grp) is simply a dynamic fundraising platform – a concept wherein referrers across the globe with ties to United States taxpayers refers them (U.S. Taxpayers) to our firm for preparation of their federal and state tax returns or for any of the services we provide, in return for contributions in the form of referral fees, residuals and bonuses if the taxpayer referred accepted your referral, allowing our firm to provide any of these services on their behalf. By federal law and regulations, everyone including businesses earning income in the united states must file individual or business federal and state tax returns between January 15 – April 15 every year, know as the tax season. Global alliance solutions, is one of the firms accredited and certified with preparation of these tax returns nationwide, for both private and public sectors in all 50 states in the united states. Staffed with qualified and experienced tax professionals and proficient with state of the art technologies, our firm has cultivated a culture of providing and delivering professional services online in a highly secured environment without subjecting our clients to high cost of traveling and the burden of long waiting hours and other inconveniences.   </a:t>
            </a:r>
          </a:p>
          <a:p>
            <a:pPr algn="just">
              <a:lnSpc>
                <a:spcPct val="115000"/>
              </a:lnSpc>
              <a:spcBef>
                <a:spcPts val="0"/>
              </a:spcBef>
            </a:pPr>
            <a:endParaRPr lang="en-US" sz="1700" dirty="0">
              <a:solidFill>
                <a:srgbClr val="0070C0"/>
              </a:solidFill>
              <a:latin typeface="Times New Roman" panose="02020603050405020304" pitchFamily="18" charset="0"/>
              <a:ea typeface="Times New Roman" panose="02020603050405020304" pitchFamily="18" charset="0"/>
            </a:endParaRPr>
          </a:p>
          <a:p>
            <a:pPr algn="just"/>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531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05A99-1D57-4E04-8900-5DD81F889472}"/>
              </a:ext>
            </a:extLst>
          </p:cNvPr>
          <p:cNvSpPr>
            <a:spLocks noGrp="1"/>
          </p:cNvSpPr>
          <p:nvPr>
            <p:ph type="ctrTitle"/>
          </p:nvPr>
        </p:nvSpPr>
        <p:spPr>
          <a:xfrm>
            <a:off x="1078523" y="964734"/>
            <a:ext cx="10318418" cy="5352176"/>
          </a:xfrm>
        </p:spPr>
        <p:txBody>
          <a:bodyPr/>
          <a:lstStyle/>
          <a:p>
            <a:pPr marL="342900" indent="-342900" algn="l">
              <a:lnSpc>
                <a:spcPct val="150000"/>
              </a:lnSpc>
              <a:spcBef>
                <a:spcPts val="0"/>
              </a:spcBef>
            </a:pPr>
            <a:br>
              <a:rPr lang="en-US" sz="1200" dirty="0">
                <a:solidFill>
                  <a:srgbClr val="002060"/>
                </a:solidFill>
                <a:latin typeface="Times New Roman" panose="02020603050405020304" pitchFamily="18" charset="0"/>
                <a:ea typeface="Times New Roman" panose="02020603050405020304" pitchFamily="18" charset="0"/>
              </a:rPr>
            </a:br>
            <a:br>
              <a:rPr lang="en-US" sz="1200" dirty="0">
                <a:solidFill>
                  <a:srgbClr val="002060"/>
                </a:solidFill>
                <a:latin typeface="Times New Roman" panose="02020603050405020304" pitchFamily="18" charset="0"/>
                <a:ea typeface="Times New Roman" panose="02020603050405020304" pitchFamily="18" charset="0"/>
              </a:rPr>
            </a:br>
            <a:br>
              <a:rPr lang="en-US" sz="1200" dirty="0">
                <a:solidFill>
                  <a:srgbClr val="002060"/>
                </a:solidFill>
                <a:latin typeface="Times New Roman" panose="02020603050405020304" pitchFamily="18" charset="0"/>
                <a:ea typeface="Times New Roman" panose="02020603050405020304" pitchFamily="18" charset="0"/>
              </a:rPr>
            </a:br>
            <a:br>
              <a:rPr lang="en-US" sz="1200" dirty="0">
                <a:solidFill>
                  <a:srgbClr val="002060"/>
                </a:solidFill>
                <a:latin typeface="Times New Roman" panose="02020603050405020304" pitchFamily="18" charset="0"/>
                <a:ea typeface="Times New Roman" panose="02020603050405020304" pitchFamily="18" charset="0"/>
              </a:rPr>
            </a:br>
            <a:r>
              <a:rPr lang="en-US" sz="1050" dirty="0">
                <a:solidFill>
                  <a:srgbClr val="002060"/>
                </a:solidFill>
                <a:latin typeface="Times New Roman" panose="02020603050405020304" pitchFamily="18" charset="0"/>
                <a:ea typeface="Times New Roman" panose="02020603050405020304" pitchFamily="18" charset="0"/>
              </a:rPr>
              <a:t>referrers can be anyone living anywhere in the world with ties to a united states taxpayer. A united states taxpayer is anyone (individual living and earning income in the united states, or any business operating within United States borders. If you have a family member, relative, friend living and earning income in the united states, then you have ties to a united states’ taxpayer that can be referred. therefore, you are qualified to  partake in the grp no matter where in the world you live.</a:t>
            </a:r>
            <a:br>
              <a:rPr lang="en-US" sz="1050" dirty="0">
                <a:solidFill>
                  <a:srgbClr val="002060"/>
                </a:solidFill>
                <a:latin typeface="Times New Roman" panose="02020603050405020304" pitchFamily="18" charset="0"/>
                <a:ea typeface="Times New Roman" panose="02020603050405020304" pitchFamily="18" charset="0"/>
              </a:rPr>
            </a:br>
            <a:r>
              <a:rPr lang="en-US" sz="1050" dirty="0">
                <a:solidFill>
                  <a:srgbClr val="002060"/>
                </a:solidFill>
                <a:latin typeface="Times New Roman" panose="02020603050405020304" pitchFamily="18" charset="0"/>
                <a:ea typeface="Times New Roman" panose="02020603050405020304" pitchFamily="18" charset="0"/>
              </a:rPr>
              <a:t>To refer a united states’ taxpay, you first need to visit our firm’s website at </a:t>
            </a:r>
            <a:r>
              <a:rPr lang="en-US" sz="1050" u="sng" dirty="0">
                <a:solidFill>
                  <a:srgbClr val="002060"/>
                </a:solidFill>
                <a:latin typeface="Times New Roman" panose="02020603050405020304" pitchFamily="18" charset="0"/>
                <a:cs typeface="Times New Roman" panose="02020603050405020304" pitchFamily="18" charset="0"/>
              </a:rPr>
              <a:t>www.https://gasolution.us</a:t>
            </a:r>
            <a:r>
              <a:rPr lang="en-US" sz="1050" dirty="0">
                <a:solidFill>
                  <a:srgbClr val="002060"/>
                </a:solidFill>
                <a:latin typeface="Times New Roman" panose="02020603050405020304" pitchFamily="18" charset="0"/>
                <a:ea typeface="Times New Roman" panose="02020603050405020304" pitchFamily="18" charset="0"/>
              </a:rPr>
              <a:t>. Here you can access, fill in and submit the electronic referral form. Upon submission of the form, an email is automatically generated and sent to the taxpayer inviting them to accept your referral. You will be assigned an identification number sent to your email with a confirmation note. </a:t>
            </a:r>
            <a:br>
              <a:rPr lang="en-US" sz="1200" dirty="0">
                <a:solidFill>
                  <a:srgbClr val="7030A0"/>
                </a:solidFill>
                <a:latin typeface="Times New Roman" panose="02020603050405020304" pitchFamily="18" charset="0"/>
                <a:ea typeface="Times New Roman" panose="02020603050405020304" pitchFamily="18" charset="0"/>
              </a:rPr>
            </a:br>
            <a:br>
              <a:rPr lang="en-US" sz="1200" dirty="0">
                <a:solidFill>
                  <a:srgbClr val="002060"/>
                </a:solidFill>
              </a:rPr>
            </a:br>
            <a:r>
              <a:rPr lang="en-US" sz="1200" dirty="0">
                <a:solidFill>
                  <a:srgbClr val="FF0000"/>
                </a:solidFill>
                <a:latin typeface="Times New Roman" panose="02020603050405020304" pitchFamily="18" charset="0"/>
                <a:cs typeface="Times New Roman" panose="02020603050405020304" pitchFamily="18" charset="0"/>
              </a:rPr>
              <a:t>(cont.)</a:t>
            </a:r>
            <a:br>
              <a:rPr lang="en-US" sz="1600" dirty="0">
                <a:solidFill>
                  <a:srgbClr val="FF0000"/>
                </a:solidFill>
                <a:latin typeface="Times New Roman" panose="02020603050405020304" pitchFamily="18" charset="0"/>
                <a:cs typeface="Times New Roman" panose="02020603050405020304" pitchFamily="18" charset="0"/>
              </a:rPr>
            </a:br>
            <a:br>
              <a:rPr lang="en-US" sz="1600" dirty="0">
                <a:solidFill>
                  <a:srgbClr val="7030A0"/>
                </a:solidFill>
                <a:latin typeface="Times New Roman" panose="02020603050405020304" pitchFamily="18" charset="0"/>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762B3A3-B7AC-4B0E-B0C8-DB7A4473B618}"/>
              </a:ext>
            </a:extLst>
          </p:cNvPr>
          <p:cNvSpPr>
            <a:spLocks noGrp="1"/>
          </p:cNvSpPr>
          <p:nvPr>
            <p:ph type="subTitle" idx="1"/>
          </p:nvPr>
        </p:nvSpPr>
        <p:spPr>
          <a:xfrm>
            <a:off x="1887875" y="0"/>
            <a:ext cx="8045373" cy="855677"/>
          </a:xfrm>
        </p:spPr>
        <p:txBody>
          <a:bodyPr>
            <a:normAutofit/>
          </a:bodyPr>
          <a:lstStyle/>
          <a:p>
            <a:r>
              <a:rPr lang="en-US" dirty="0">
                <a:solidFill>
                  <a:srgbClr val="7030A0"/>
                </a:solidFill>
              </a:rPr>
              <a:t>GRP</a:t>
            </a:r>
          </a:p>
          <a:p>
            <a:r>
              <a:rPr lang="en-US" b="0" dirty="0">
                <a:solidFill>
                  <a:srgbClr val="FF0000"/>
                </a:solidFill>
                <a:latin typeface="Times New Roman" panose="02020603050405020304" pitchFamily="18" charset="0"/>
                <a:cs typeface="Times New Roman" panose="02020603050405020304" pitchFamily="18" charset="0"/>
              </a:rPr>
              <a:t>Referrers &amp; united states’ taxpayers</a:t>
            </a:r>
          </a:p>
        </p:txBody>
      </p:sp>
    </p:spTree>
    <p:extLst>
      <p:ext uri="{BB962C8B-B14F-4D97-AF65-F5344CB8AC3E}">
        <p14:creationId xmlns:p14="http://schemas.microsoft.com/office/powerpoint/2010/main" val="1969749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41F39-1530-497D-9C77-AE41922966EA}"/>
              </a:ext>
            </a:extLst>
          </p:cNvPr>
          <p:cNvSpPr>
            <a:spLocks noGrp="1"/>
          </p:cNvSpPr>
          <p:nvPr>
            <p:ph type="ctrTitle"/>
          </p:nvPr>
        </p:nvSpPr>
        <p:spPr>
          <a:xfrm>
            <a:off x="1078523" y="1098387"/>
            <a:ext cx="10318418" cy="5403503"/>
          </a:xfrm>
        </p:spPr>
        <p:txBody>
          <a:bodyPr/>
          <a:lstStyle/>
          <a:p>
            <a:pPr algn="l"/>
            <a:r>
              <a:rPr lang="en-US" sz="1050" dirty="0">
                <a:solidFill>
                  <a:srgbClr val="002060"/>
                </a:solidFill>
                <a:latin typeface="Times New Roman" panose="02020603050405020304" pitchFamily="18" charset="0"/>
                <a:ea typeface="Times New Roman" panose="02020603050405020304" pitchFamily="18" charset="0"/>
              </a:rPr>
              <a:t>The ID number assigned will Identify you for all of your</a:t>
            </a:r>
            <a:br>
              <a:rPr lang="en-US" sz="1050" dirty="0">
                <a:solidFill>
                  <a:srgbClr val="002060"/>
                </a:solidFill>
                <a:latin typeface="Times New Roman" panose="02020603050405020304" pitchFamily="18" charset="0"/>
                <a:ea typeface="Times New Roman" panose="02020603050405020304" pitchFamily="18" charset="0"/>
              </a:rPr>
            </a:br>
            <a:br>
              <a:rPr lang="en-US" sz="1050" dirty="0">
                <a:solidFill>
                  <a:srgbClr val="002060"/>
                </a:solidFill>
                <a:latin typeface="Times New Roman" panose="02020603050405020304" pitchFamily="18" charset="0"/>
                <a:ea typeface="Times New Roman" panose="02020603050405020304" pitchFamily="18" charset="0"/>
              </a:rPr>
            </a:br>
            <a:r>
              <a:rPr lang="en-US" sz="1050" dirty="0">
                <a:solidFill>
                  <a:srgbClr val="002060"/>
                </a:solidFill>
                <a:latin typeface="Times New Roman" panose="02020603050405020304" pitchFamily="18" charset="0"/>
                <a:ea typeface="Times New Roman" panose="02020603050405020304" pitchFamily="18" charset="0"/>
              </a:rPr>
              <a:t>referrals at all times and it is by which we will</a:t>
            </a:r>
            <a:br>
              <a:rPr lang="en-US" sz="1050" dirty="0">
                <a:solidFill>
                  <a:srgbClr val="002060"/>
                </a:solidFill>
                <a:latin typeface="Times New Roman" panose="02020603050405020304" pitchFamily="18" charset="0"/>
                <a:ea typeface="Times New Roman" panose="02020603050405020304" pitchFamily="18" charset="0"/>
              </a:rPr>
            </a:br>
            <a:br>
              <a:rPr lang="en-US" sz="1050" dirty="0">
                <a:solidFill>
                  <a:srgbClr val="002060"/>
                </a:solidFill>
                <a:latin typeface="Times New Roman" panose="02020603050405020304" pitchFamily="18" charset="0"/>
                <a:ea typeface="Times New Roman" panose="02020603050405020304" pitchFamily="18" charset="0"/>
              </a:rPr>
            </a:br>
            <a:r>
              <a:rPr lang="en-US" sz="1050" dirty="0">
                <a:solidFill>
                  <a:srgbClr val="002060"/>
                </a:solidFill>
                <a:latin typeface="Times New Roman" panose="02020603050405020304" pitchFamily="18" charset="0"/>
                <a:ea typeface="Times New Roman" panose="02020603050405020304" pitchFamily="18" charset="0"/>
              </a:rPr>
              <a:t>recognize and compute your referral fees, residuals and</a:t>
            </a:r>
            <a:br>
              <a:rPr lang="en-US" sz="1050" dirty="0">
                <a:solidFill>
                  <a:srgbClr val="002060"/>
                </a:solidFill>
                <a:latin typeface="Times New Roman" panose="02020603050405020304" pitchFamily="18" charset="0"/>
                <a:ea typeface="Times New Roman" panose="02020603050405020304" pitchFamily="18" charset="0"/>
              </a:rPr>
            </a:br>
            <a:br>
              <a:rPr lang="en-US" sz="1050" dirty="0">
                <a:solidFill>
                  <a:srgbClr val="002060"/>
                </a:solidFill>
                <a:latin typeface="Times New Roman" panose="02020603050405020304" pitchFamily="18" charset="0"/>
                <a:ea typeface="Times New Roman" panose="02020603050405020304" pitchFamily="18" charset="0"/>
              </a:rPr>
            </a:br>
            <a:r>
              <a:rPr lang="en-US" sz="1050" dirty="0">
                <a:solidFill>
                  <a:srgbClr val="002060"/>
                </a:solidFill>
                <a:latin typeface="Times New Roman" panose="02020603050405020304" pitchFamily="18" charset="0"/>
                <a:ea typeface="Times New Roman" panose="02020603050405020304" pitchFamily="18" charset="0"/>
              </a:rPr>
              <a:t>bonuses. </a:t>
            </a:r>
            <a:r>
              <a:rPr lang="en-US" sz="1050" dirty="0">
                <a:solidFill>
                  <a:srgbClr val="002060"/>
                </a:solidFill>
                <a:latin typeface="Times New Roman" panose="02020603050405020304" pitchFamily="18" charset="0"/>
                <a:cs typeface="Times New Roman" panose="02020603050405020304" pitchFamily="18" charset="0"/>
              </a:rPr>
              <a:t>Taxpayers are directed in the email how to</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accept referrals, should they incline to cooperate with</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you in order to help you raise funds for yourself or for</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your cause/s). </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To accept referrals, taxpayers will click on the link</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in the email and they will be directed to the electronic</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acceptance form on the firm’s website. When they fill</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in and submit the form, our firm will receive the</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information we need to perform our services. Once</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submitted, another email will be generated and send</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to you (referrer) confirming taxpayer’s acceptance of </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your referral.</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Taxpayers confidential information on the form </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submitted will only come to our firm, not to referrers.</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At this point, our firm will work directly with the</a:t>
            </a:r>
            <a:br>
              <a:rPr lang="en-US" sz="1050" dirty="0">
                <a:solidFill>
                  <a:srgbClr val="002060"/>
                </a:solidFill>
                <a:latin typeface="Times New Roman" panose="02020603050405020304" pitchFamily="18" charset="0"/>
                <a:cs typeface="Times New Roman" panose="02020603050405020304" pitchFamily="18" charset="0"/>
              </a:rPr>
            </a:br>
            <a:br>
              <a:rPr lang="en-US" sz="1050" dirty="0">
                <a:solidFill>
                  <a:srgbClr val="002060"/>
                </a:solidFill>
                <a:latin typeface="Times New Roman" panose="02020603050405020304" pitchFamily="18" charset="0"/>
                <a:cs typeface="Times New Roman" panose="02020603050405020304" pitchFamily="18" charset="0"/>
              </a:rPr>
            </a:br>
            <a:r>
              <a:rPr lang="en-US" sz="1050" dirty="0">
                <a:solidFill>
                  <a:srgbClr val="002060"/>
                </a:solidFill>
                <a:latin typeface="Times New Roman" panose="02020603050405020304" pitchFamily="18" charset="0"/>
                <a:cs typeface="Times New Roman" panose="02020603050405020304" pitchFamily="18" charset="0"/>
              </a:rPr>
              <a:t>taxpayer to completion of services.  </a:t>
            </a:r>
          </a:p>
        </p:txBody>
      </p:sp>
      <p:sp>
        <p:nvSpPr>
          <p:cNvPr id="3" name="Subtitle 2">
            <a:extLst>
              <a:ext uri="{FF2B5EF4-FFF2-40B4-BE49-F238E27FC236}">
                <a16:creationId xmlns:a16="http://schemas.microsoft.com/office/drawing/2014/main" id="{346E60AE-B278-4665-9F74-AA7FBCA9E17B}"/>
              </a:ext>
            </a:extLst>
          </p:cNvPr>
          <p:cNvSpPr>
            <a:spLocks noGrp="1"/>
          </p:cNvSpPr>
          <p:nvPr>
            <p:ph type="subTitle" idx="1"/>
          </p:nvPr>
        </p:nvSpPr>
        <p:spPr>
          <a:xfrm>
            <a:off x="2215045" y="356109"/>
            <a:ext cx="8045373" cy="742279"/>
          </a:xfrm>
        </p:spPr>
        <p:txBody>
          <a:bodyPr>
            <a:normAutofit lnSpcReduction="10000"/>
          </a:bodyPr>
          <a:lstStyle/>
          <a:p>
            <a:r>
              <a:rPr lang="en-US" dirty="0">
                <a:solidFill>
                  <a:srgbClr val="7030A0"/>
                </a:solidFill>
              </a:rPr>
              <a:t>GRP</a:t>
            </a:r>
          </a:p>
          <a:p>
            <a:r>
              <a:rPr lang="en-US" b="0" dirty="0">
                <a:solidFill>
                  <a:srgbClr val="FF0000"/>
                </a:solidFill>
                <a:latin typeface="Times New Roman" panose="02020603050405020304" pitchFamily="18" charset="0"/>
                <a:cs typeface="Times New Roman" panose="02020603050405020304" pitchFamily="18" charset="0"/>
              </a:rPr>
              <a:t>Referrers &amp; united states’ taxpayers</a:t>
            </a:r>
          </a:p>
          <a:p>
            <a:endParaRPr lang="en-US" dirty="0"/>
          </a:p>
        </p:txBody>
      </p:sp>
    </p:spTree>
    <p:extLst>
      <p:ext uri="{BB962C8B-B14F-4D97-AF65-F5344CB8AC3E}">
        <p14:creationId xmlns:p14="http://schemas.microsoft.com/office/powerpoint/2010/main" val="842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2338" y="100670"/>
            <a:ext cx="11719420" cy="805342"/>
          </a:xfrm>
        </p:spPr>
        <p:txBody>
          <a:bodyPr/>
          <a:lstStyle/>
          <a:p>
            <a:r>
              <a:rPr lang="en-US" sz="2400" b="1" dirty="0">
                <a:solidFill>
                  <a:srgbClr val="7030A0"/>
                </a:solidFill>
                <a:latin typeface="Times New Roman" panose="02020603050405020304" pitchFamily="18" charset="0"/>
                <a:cs typeface="Times New Roman" panose="02020603050405020304" pitchFamily="18" charset="0"/>
              </a:rPr>
              <a:t>GRP</a:t>
            </a:r>
            <a:br>
              <a:rPr lang="en-US" sz="2400" b="1" dirty="0">
                <a:solidFill>
                  <a:srgbClr val="7030A0"/>
                </a:solidFill>
                <a:latin typeface="Times New Roman" panose="02020603050405020304" pitchFamily="18" charset="0"/>
                <a:cs typeface="Times New Roman" panose="02020603050405020304" pitchFamily="18" charset="0"/>
              </a:rPr>
            </a:br>
            <a:r>
              <a:rPr lang="en-US" sz="2000" dirty="0">
                <a:solidFill>
                  <a:srgbClr val="FF0000"/>
                </a:solidFill>
                <a:latin typeface="Times New Roman" panose="02020603050405020304" pitchFamily="18" charset="0"/>
                <a:cs typeface="Times New Roman" panose="02020603050405020304" pitchFamily="18" charset="0"/>
              </a:rPr>
              <a:t>Country representatives</a:t>
            </a:r>
            <a:br>
              <a:rPr lang="en-US" sz="3200" b="1" dirty="0"/>
            </a:br>
            <a:r>
              <a:rPr lang="en-US" sz="3200" b="1" dirty="0"/>
              <a:t>                                                             </a:t>
            </a:r>
            <a:endParaRPr lang="en-US" sz="1200" dirty="0"/>
          </a:p>
        </p:txBody>
      </p:sp>
      <p:sp>
        <p:nvSpPr>
          <p:cNvPr id="3" name="Subtitle 2"/>
          <p:cNvSpPr>
            <a:spLocks noGrp="1"/>
          </p:cNvSpPr>
          <p:nvPr>
            <p:ph type="subTitle" idx="1"/>
          </p:nvPr>
        </p:nvSpPr>
        <p:spPr>
          <a:xfrm>
            <a:off x="411061" y="906011"/>
            <a:ext cx="11660697" cy="5951989"/>
          </a:xfrm>
        </p:spPr>
        <p:txBody>
          <a:bodyPr>
            <a:normAutofit fontScale="25000" lnSpcReduction="20000"/>
          </a:bodyPr>
          <a:lstStyle/>
          <a:p>
            <a:pPr marL="1143000" indent="-1143000" algn="just">
              <a:lnSpc>
                <a:spcPct val="150000"/>
              </a:lnSpc>
              <a:buAutoNum type="romanLcPeriod"/>
            </a:pPr>
            <a:r>
              <a:rPr lang="en-US" sz="4800" b="0" dirty="0">
                <a:solidFill>
                  <a:srgbClr val="002060"/>
                </a:solidFill>
                <a:latin typeface="Times New Roman" panose="02020603050405020304" pitchFamily="18" charset="0"/>
                <a:cs typeface="Times New Roman" panose="02020603050405020304" pitchFamily="18" charset="0"/>
              </a:rPr>
              <a:t>We select and contract one country representative per</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country at a time to represent the GRP. </a:t>
            </a:r>
          </a:p>
          <a:p>
            <a:pPr algn="just">
              <a:lnSpc>
                <a:spcPct val="150000"/>
              </a:lnSpc>
            </a:pPr>
            <a:endParaRPr lang="en-US" sz="4800" b="0" dirty="0">
              <a:solidFill>
                <a:srgbClr val="002060"/>
              </a:solidFill>
              <a:latin typeface="Times New Roman" panose="02020603050405020304" pitchFamily="18" charset="0"/>
              <a:cs typeface="Times New Roman" panose="02020603050405020304" pitchFamily="18" charset="0"/>
            </a:endParaRP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ii.        we also provide material tutorial and advises to help our</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representatives succeed. A representative can be an</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individual or organization. </a:t>
            </a:r>
          </a:p>
          <a:p>
            <a:pPr algn="just">
              <a:lnSpc>
                <a:spcPct val="150000"/>
              </a:lnSpc>
            </a:pPr>
            <a:endParaRPr lang="en-US" sz="4800" b="0" dirty="0">
              <a:solidFill>
                <a:srgbClr val="002060"/>
              </a:solidFill>
              <a:latin typeface="Times New Roman" panose="02020603050405020304" pitchFamily="18" charset="0"/>
              <a:cs typeface="Times New Roman" panose="02020603050405020304" pitchFamily="18" charset="0"/>
            </a:endParaRPr>
          </a:p>
          <a:p>
            <a:pPr marL="1143000" indent="-1143000" algn="just">
              <a:lnSpc>
                <a:spcPct val="150000"/>
              </a:lnSpc>
              <a:buAutoNum type="romanLcPeriod" startAt="3"/>
            </a:pPr>
            <a:r>
              <a:rPr lang="en-US" sz="4800" b="0" dirty="0">
                <a:solidFill>
                  <a:srgbClr val="002060"/>
                </a:solidFill>
                <a:latin typeface="Times New Roman" panose="02020603050405020304" pitchFamily="18" charset="0"/>
                <a:cs typeface="Times New Roman" panose="02020603050405020304" pitchFamily="18" charset="0"/>
              </a:rPr>
              <a:t>We pay referrers through our country representatives and</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we pay country representatives directly, both at the end of</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the United states tax season at the end of April every year.</a:t>
            </a:r>
          </a:p>
          <a:p>
            <a:pPr algn="just">
              <a:lnSpc>
                <a:spcPct val="150000"/>
              </a:lnSpc>
            </a:pPr>
            <a:endParaRPr lang="en-US" sz="4800" b="0" dirty="0">
              <a:solidFill>
                <a:srgbClr val="002060"/>
              </a:solidFill>
              <a:latin typeface="Times New Roman" panose="02020603050405020304" pitchFamily="18" charset="0"/>
              <a:cs typeface="Times New Roman" panose="02020603050405020304" pitchFamily="18" charset="0"/>
            </a:endParaRPr>
          </a:p>
          <a:p>
            <a:pPr marL="1143000" indent="-1143000" algn="just">
              <a:lnSpc>
                <a:spcPct val="150000"/>
              </a:lnSpc>
              <a:buAutoNum type="romanLcPeriod" startAt="4"/>
            </a:pPr>
            <a:r>
              <a:rPr lang="en-US" sz="4800" b="0" dirty="0">
                <a:solidFill>
                  <a:srgbClr val="002060"/>
                </a:solidFill>
                <a:latin typeface="Times New Roman" panose="02020603050405020304" pitchFamily="18" charset="0"/>
                <a:cs typeface="Times New Roman" panose="02020603050405020304" pitchFamily="18" charset="0"/>
              </a:rPr>
              <a:t>We pay country representatives by matching equally each</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referral fee paid for all referrals emanating from their</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country, whether they initiated it or not. </a:t>
            </a:r>
          </a:p>
          <a:p>
            <a:pPr algn="just">
              <a:lnSpc>
                <a:spcPct val="150000"/>
              </a:lnSpc>
            </a:pPr>
            <a:endParaRPr lang="en-US" sz="4800" b="0" dirty="0">
              <a:solidFill>
                <a:srgbClr val="002060"/>
              </a:solidFill>
              <a:latin typeface="Times New Roman" panose="02020603050405020304" pitchFamily="18" charset="0"/>
              <a:cs typeface="Times New Roman" panose="02020603050405020304" pitchFamily="18" charset="0"/>
            </a:endParaRPr>
          </a:p>
          <a:p>
            <a:pPr marL="1143000" indent="-1143000" algn="just">
              <a:lnSpc>
                <a:spcPct val="150000"/>
              </a:lnSpc>
              <a:buAutoNum type="romanLcPeriod" startAt="5"/>
            </a:pPr>
            <a:r>
              <a:rPr lang="en-US" sz="4800" b="0" dirty="0">
                <a:solidFill>
                  <a:srgbClr val="002060"/>
                </a:solidFill>
                <a:latin typeface="Times New Roman" panose="02020603050405020304" pitchFamily="18" charset="0"/>
                <a:cs typeface="Times New Roman" panose="02020603050405020304" pitchFamily="18" charset="0"/>
              </a:rPr>
              <a:t>Country Representatives contract is subject to termination if</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they don’t meet the referral quotas: 50 referrals first year,</a:t>
            </a:r>
          </a:p>
          <a:p>
            <a:pPr algn="just">
              <a:lnSpc>
                <a:spcPct val="150000"/>
              </a:lnSpc>
            </a:pPr>
            <a:r>
              <a:rPr lang="en-US" sz="4800" b="0" dirty="0">
                <a:solidFill>
                  <a:srgbClr val="002060"/>
                </a:solidFill>
                <a:latin typeface="Times New Roman" panose="02020603050405020304" pitchFamily="18" charset="0"/>
                <a:cs typeface="Times New Roman" panose="02020603050405020304" pitchFamily="18" charset="0"/>
              </a:rPr>
              <a:t>            100 referrals in second year and 250 referrals in third year.</a:t>
            </a:r>
          </a:p>
          <a:p>
            <a:pPr algn="just">
              <a:lnSpc>
                <a:spcPct val="150000"/>
              </a:lnSpc>
            </a:pPr>
            <a:r>
              <a:rPr lang="en-US" sz="6400" b="0" dirty="0">
                <a:solidFill>
                  <a:srgbClr val="002060"/>
                </a:solidFill>
                <a:latin typeface="Times New Roman" panose="02020603050405020304" pitchFamily="18" charset="0"/>
                <a:cs typeface="Times New Roman" panose="02020603050405020304" pitchFamily="18" charset="0"/>
              </a:rPr>
              <a:t>   </a:t>
            </a:r>
          </a:p>
          <a:p>
            <a:pPr algn="just">
              <a:lnSpc>
                <a:spcPct val="150000"/>
              </a:lnSpc>
            </a:pPr>
            <a:r>
              <a:rPr lang="en-US" sz="6400" dirty="0">
                <a:solidFill>
                  <a:srgbClr val="002060"/>
                </a:solidFill>
                <a:latin typeface="Times New Roman" panose="02020603050405020304" pitchFamily="18" charset="0"/>
                <a:cs typeface="Times New Roman" panose="02020603050405020304" pitchFamily="18" charset="0"/>
              </a:rPr>
              <a:t>       </a:t>
            </a:r>
          </a:p>
          <a:p>
            <a:pPr marL="1143000" indent="-1143000" algn="just">
              <a:lnSpc>
                <a:spcPct val="150000"/>
              </a:lnSpc>
              <a:buAutoNum type="romanLcPeriod" startAt="3"/>
            </a:pPr>
            <a:endParaRPr lang="en-US" sz="1600" b="0" dirty="0">
              <a:solidFill>
                <a:srgbClr val="7030A0"/>
              </a:solidFill>
              <a:latin typeface="Times New Roman" panose="02020603050405020304" pitchFamily="18" charset="0"/>
              <a:cs typeface="Times New Roman" panose="02020603050405020304" pitchFamily="18" charset="0"/>
            </a:endParaRPr>
          </a:p>
          <a:p>
            <a:pPr algn="just"/>
            <a:r>
              <a:rPr lang="en-US" sz="1600" b="0" dirty="0">
                <a:solidFill>
                  <a:srgbClr val="7030A0"/>
                </a:solidFill>
                <a:latin typeface="Times New Roman" panose="020206030504050203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505659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3616" y="0"/>
            <a:ext cx="11898384" cy="1182848"/>
          </a:xfrm>
        </p:spPr>
        <p:txBody>
          <a:bodyPr/>
          <a:lstStyle/>
          <a:p>
            <a:r>
              <a:rPr lang="en-US" sz="2400" b="1" dirty="0">
                <a:solidFill>
                  <a:srgbClr val="7030A0"/>
                </a:solidFill>
                <a:latin typeface="Times New Roman" panose="02020603050405020304" pitchFamily="18" charset="0"/>
                <a:cs typeface="Times New Roman" panose="02020603050405020304" pitchFamily="18" charset="0"/>
              </a:rPr>
              <a:t>GRP</a:t>
            </a:r>
            <a:br>
              <a:rPr lang="en-US" sz="2400" b="1" dirty="0">
                <a:solidFill>
                  <a:srgbClr val="7030A0"/>
                </a:solidFill>
                <a:latin typeface="Times New Roman" panose="02020603050405020304" pitchFamily="18" charset="0"/>
                <a:cs typeface="Times New Roman" panose="02020603050405020304" pitchFamily="18" charset="0"/>
              </a:rPr>
            </a:br>
            <a:r>
              <a:rPr lang="en-US" sz="1600" dirty="0">
                <a:solidFill>
                  <a:srgbClr val="FF0000"/>
                </a:solidFill>
                <a:latin typeface="Times New Roman" panose="02020603050405020304" pitchFamily="18" charset="0"/>
                <a:cs typeface="Times New Roman" panose="02020603050405020304" pitchFamily="18" charset="0"/>
              </a:rPr>
              <a:t>Country representatives (Cont.)</a:t>
            </a:r>
            <a:endParaRPr lang="en-US" sz="1600" dirty="0">
              <a:solidFill>
                <a:srgbClr val="FF0000"/>
              </a:solidFill>
            </a:endParaRPr>
          </a:p>
        </p:txBody>
      </p:sp>
      <p:sp>
        <p:nvSpPr>
          <p:cNvPr id="3" name="Subtitle 2"/>
          <p:cNvSpPr>
            <a:spLocks noGrp="1"/>
          </p:cNvSpPr>
          <p:nvPr>
            <p:ph type="subTitle" idx="1"/>
          </p:nvPr>
        </p:nvSpPr>
        <p:spPr>
          <a:xfrm>
            <a:off x="360727" y="1266738"/>
            <a:ext cx="11831273" cy="5454737"/>
          </a:xfrm>
        </p:spPr>
        <p:txBody>
          <a:bodyPr>
            <a:normAutofit fontScale="47500" lnSpcReduction="20000"/>
          </a:bodyPr>
          <a:lstStyle/>
          <a:p>
            <a:endParaRPr lang="en-US" dirty="0"/>
          </a:p>
          <a:p>
            <a:pPr algn="just">
              <a:lnSpc>
                <a:spcPct val="170000"/>
              </a:lnSpc>
            </a:pPr>
            <a:r>
              <a:rPr lang="en-US" sz="1600" b="0" dirty="0">
                <a:solidFill>
                  <a:srgbClr val="0070C0"/>
                </a:solidFill>
                <a:latin typeface="Times New Roman" panose="02020603050405020304" pitchFamily="18" charset="0"/>
                <a:cs typeface="Times New Roman" panose="02020603050405020304" pitchFamily="18" charset="0"/>
              </a:rPr>
              <a:t>vi</a:t>
            </a:r>
            <a:r>
              <a:rPr lang="en-US" sz="1900" b="0" dirty="0">
                <a:solidFill>
                  <a:srgbClr val="0070C0"/>
                </a:solidFill>
                <a:latin typeface="Times New Roman" panose="02020603050405020304" pitchFamily="18" charset="0"/>
                <a:cs typeface="Times New Roman" panose="02020603050405020304" pitchFamily="18" charset="0"/>
              </a:rPr>
              <a:t>. </a:t>
            </a:r>
            <a:r>
              <a:rPr lang="en-US" b="0" dirty="0">
                <a:solidFill>
                  <a:srgbClr val="002060"/>
                </a:solidFill>
                <a:latin typeface="Times New Roman" panose="02020603050405020304" pitchFamily="18" charset="0"/>
                <a:cs typeface="Times New Roman" panose="02020603050405020304" pitchFamily="18" charset="0"/>
              </a:rPr>
              <a:t>Country representatives are responsible for disseminating information about the</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program in their respective countries; helping people and communities understand</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how the program works and assisting potential referrers where necessary. </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Vii. Country representatives must renew their contract with us on an annual basis,</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and must abide by the terms and conditions stipulated in the contract in order</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for them to be in good-standing.</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viii. interested parties must first contact us via email </a:t>
            </a:r>
            <a:r>
              <a:rPr lang="en-US" b="0" u="sng" dirty="0">
                <a:solidFill>
                  <a:srgbClr val="002060"/>
                </a:solidFill>
                <a:latin typeface="Times New Roman" panose="02020603050405020304" pitchFamily="18" charset="0"/>
                <a:cs typeface="Times New Roman" panose="02020603050405020304" pitchFamily="18" charset="0"/>
              </a:rPr>
              <a:t>www.https://gasolution.us</a:t>
            </a:r>
            <a:r>
              <a:rPr lang="en-US" b="0" dirty="0">
                <a:solidFill>
                  <a:srgbClr val="002060"/>
                </a:solidFill>
                <a:latin typeface="Times New Roman" panose="02020603050405020304" pitchFamily="18" charset="0"/>
                <a:cs typeface="Times New Roman" panose="02020603050405020304" pitchFamily="18" charset="0"/>
              </a:rPr>
              <a:t> to</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confirm if vacancy exist for the country they are interested in and they must</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complete our interview and background check process to ascertain and verify good</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standing for the undertaking.  </a:t>
            </a:r>
          </a:p>
          <a:p>
            <a:pPr algn="just">
              <a:lnSpc>
                <a:spcPct val="170000"/>
              </a:lnSpc>
            </a:pPr>
            <a:endParaRPr lang="en-US" b="0" dirty="0">
              <a:solidFill>
                <a:srgbClr val="002060"/>
              </a:solidFill>
              <a:latin typeface="Times New Roman" panose="02020603050405020304" pitchFamily="18" charset="0"/>
              <a:cs typeface="Times New Roman" panose="02020603050405020304" pitchFamily="18" charset="0"/>
            </a:endParaRPr>
          </a:p>
          <a:p>
            <a:pPr marL="400050" indent="-400050" algn="just">
              <a:lnSpc>
                <a:spcPct val="170000"/>
              </a:lnSpc>
              <a:buAutoNum type="romanLcPeriod" startAt="9"/>
            </a:pPr>
            <a:r>
              <a:rPr lang="en-US" b="0" dirty="0">
                <a:solidFill>
                  <a:srgbClr val="002060"/>
                </a:solidFill>
                <a:latin typeface="Times New Roman" panose="02020603050405020304" pitchFamily="18" charset="0"/>
                <a:cs typeface="Times New Roman" panose="02020603050405020304" pitchFamily="18" charset="0"/>
              </a:rPr>
              <a:t>County Representative are not entitled to bonuses or residuals. There only compensation is</a:t>
            </a:r>
          </a:p>
          <a:p>
            <a:pPr algn="just">
              <a:lnSpc>
                <a:spcPct val="170000"/>
              </a:lnSpc>
            </a:pPr>
            <a:r>
              <a:rPr lang="en-US" b="0" dirty="0">
                <a:solidFill>
                  <a:srgbClr val="002060"/>
                </a:solidFill>
                <a:latin typeface="Times New Roman" panose="02020603050405020304" pitchFamily="18" charset="0"/>
                <a:cs typeface="Times New Roman" panose="02020603050405020304" pitchFamily="18" charset="0"/>
              </a:rPr>
              <a:t>     matching of all referrals emanating from their territories.    </a:t>
            </a:r>
          </a:p>
          <a:p>
            <a:pPr algn="just"/>
            <a:endParaRPr lang="en-US" sz="1600" b="0" dirty="0">
              <a:solidFill>
                <a:srgbClr val="7030A0"/>
              </a:solidFill>
            </a:endParaRPr>
          </a:p>
          <a:p>
            <a:pPr algn="just"/>
            <a:r>
              <a:rPr lang="en-US" sz="1600" b="0" dirty="0">
                <a:solidFill>
                  <a:srgbClr val="7030A0"/>
                </a:solidFill>
              </a:rPr>
              <a:t>   </a:t>
            </a:r>
            <a:endParaRPr lang="en-US" sz="1600" b="0" dirty="0">
              <a:solidFill>
                <a:srgbClr val="7030A0"/>
              </a:solidFill>
              <a:latin typeface="Times New Roman" panose="02020603050405020304" pitchFamily="18" charset="0"/>
              <a:cs typeface="Times New Roman" panose="02020603050405020304" pitchFamily="18" charset="0"/>
            </a:endParaRPr>
          </a:p>
          <a:p>
            <a:pPr algn="just">
              <a:lnSpc>
                <a:spcPct val="150000"/>
              </a:lnSpc>
            </a:pPr>
            <a:endParaRPr lang="en-US" sz="1600" b="0" dirty="0">
              <a:solidFill>
                <a:srgbClr val="7030A0"/>
              </a:solidFill>
              <a:latin typeface="Times New Roman" panose="02020603050405020304" pitchFamily="18" charset="0"/>
              <a:cs typeface="Times New Roman" panose="02020603050405020304" pitchFamily="18" charset="0"/>
            </a:endParaRPr>
          </a:p>
          <a:p>
            <a:pPr algn="just"/>
            <a:endParaRPr lang="en-US" sz="1600" b="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3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170" y="75501"/>
            <a:ext cx="11864829" cy="1233182"/>
          </a:xfrm>
        </p:spPr>
        <p:txBody>
          <a:bodyPr/>
          <a:lstStyle/>
          <a:p>
            <a:r>
              <a:rPr lang="en-US" sz="2800" b="1" dirty="0">
                <a:solidFill>
                  <a:srgbClr val="7030A0"/>
                </a:solidFill>
                <a:latin typeface="Times New Roman" panose="02020603050405020304" pitchFamily="18" charset="0"/>
                <a:cs typeface="Times New Roman" panose="02020603050405020304" pitchFamily="18" charset="0"/>
              </a:rPr>
              <a:t>GRP</a:t>
            </a:r>
            <a:br>
              <a:rPr lang="en-US" sz="2800" b="1" dirty="0">
                <a:solidFill>
                  <a:srgbClr val="7030A0"/>
                </a:solidFill>
                <a:latin typeface="Times New Roman" panose="02020603050405020304" pitchFamily="18" charset="0"/>
                <a:cs typeface="Times New Roman" panose="02020603050405020304" pitchFamily="18" charset="0"/>
              </a:rPr>
            </a:br>
            <a:r>
              <a:rPr lang="en-US" sz="2000" dirty="0">
                <a:solidFill>
                  <a:srgbClr val="FF0000"/>
                </a:solidFill>
                <a:latin typeface="Times New Roman" panose="02020603050405020304" pitchFamily="18" charset="0"/>
                <a:cs typeface="Times New Roman" panose="02020603050405020304" pitchFamily="18" charset="0"/>
              </a:rPr>
              <a:t>contribution and pay plan</a:t>
            </a:r>
            <a:endParaRPr lang="en-US" sz="2000" dirty="0">
              <a:solidFill>
                <a:srgbClr val="FF0000"/>
              </a:solidFill>
            </a:endParaRPr>
          </a:p>
        </p:txBody>
      </p:sp>
      <p:sp>
        <p:nvSpPr>
          <p:cNvPr id="3" name="Subtitle 2"/>
          <p:cNvSpPr>
            <a:spLocks noGrp="1"/>
          </p:cNvSpPr>
          <p:nvPr>
            <p:ph type="subTitle" idx="1"/>
          </p:nvPr>
        </p:nvSpPr>
        <p:spPr>
          <a:xfrm>
            <a:off x="469783" y="1090570"/>
            <a:ext cx="11492918" cy="5630906"/>
          </a:xfrm>
        </p:spPr>
        <p:txBody>
          <a:bodyPr>
            <a:normAutofit fontScale="92500" lnSpcReduction="10000"/>
          </a:bodyPr>
          <a:lstStyle/>
          <a:p>
            <a:endParaRPr lang="en-US" dirty="0">
              <a:solidFill>
                <a:srgbClr val="7030A0"/>
              </a:solidFill>
            </a:endParaRPr>
          </a:p>
          <a:p>
            <a:pPr marL="400050" indent="-400050" algn="just">
              <a:buAutoNum type="romanLcPeriod"/>
            </a:pPr>
            <a:r>
              <a:rPr lang="en-US" sz="1400" b="0" dirty="0">
                <a:solidFill>
                  <a:srgbClr val="002060"/>
                </a:solidFill>
                <a:latin typeface="Times New Roman" panose="02020603050405020304" pitchFamily="18" charset="0"/>
                <a:cs typeface="Times New Roman" panose="02020603050405020304" pitchFamily="18" charset="0"/>
              </a:rPr>
              <a:t>All fees are in accordance with the grp pay plan located on our</a:t>
            </a:r>
          </a:p>
          <a:p>
            <a:pPr algn="just"/>
            <a:r>
              <a:rPr lang="en-US" sz="1400" b="0" dirty="0">
                <a:solidFill>
                  <a:srgbClr val="002060"/>
                </a:solidFill>
                <a:latin typeface="Times New Roman" panose="02020603050405020304" pitchFamily="18" charset="0"/>
                <a:cs typeface="Times New Roman" panose="02020603050405020304" pitchFamily="18" charset="0"/>
              </a:rPr>
              <a:t>    website at </a:t>
            </a:r>
            <a:r>
              <a:rPr lang="en-US" sz="1400" b="0" u="sng" dirty="0">
                <a:solidFill>
                  <a:srgbClr val="002060"/>
                </a:solidFill>
                <a:latin typeface="Times New Roman" panose="02020603050405020304" pitchFamily="18" charset="0"/>
                <a:cs typeface="Times New Roman" panose="02020603050405020304" pitchFamily="18" charset="0"/>
              </a:rPr>
              <a:t>www.https://gasolution.us/bonus-fees.html</a:t>
            </a:r>
            <a:r>
              <a:rPr lang="en-US" sz="1400" b="0" dirty="0">
                <a:solidFill>
                  <a:srgbClr val="002060"/>
                </a:solidFill>
                <a:latin typeface="Times New Roman" panose="02020603050405020304" pitchFamily="18" charset="0"/>
                <a:cs typeface="Times New Roman" panose="02020603050405020304" pitchFamily="18" charset="0"/>
              </a:rPr>
              <a:t> </a:t>
            </a:r>
          </a:p>
          <a:p>
            <a:pPr algn="just"/>
            <a:endParaRPr lang="en-US" sz="1400" b="0" dirty="0">
              <a:solidFill>
                <a:srgbClr val="002060"/>
              </a:solidFill>
              <a:latin typeface="Times New Roman" panose="02020603050405020304" pitchFamily="18" charset="0"/>
              <a:cs typeface="Times New Roman" panose="02020603050405020304" pitchFamily="18" charset="0"/>
            </a:endParaRPr>
          </a:p>
          <a:p>
            <a:pPr algn="just"/>
            <a:r>
              <a:rPr lang="en-US" sz="1400" b="0" dirty="0">
                <a:solidFill>
                  <a:srgbClr val="002060"/>
                </a:solidFill>
                <a:latin typeface="Times New Roman" panose="02020603050405020304" pitchFamily="18" charset="0"/>
                <a:cs typeface="Times New Roman" panose="02020603050405020304" pitchFamily="18" charset="0"/>
              </a:rPr>
              <a:t>ii. If a referrer or taxpayer (qualified beneficiary) use the grp for</a:t>
            </a:r>
          </a:p>
          <a:p>
            <a:pPr algn="just"/>
            <a:r>
              <a:rPr lang="en-US" sz="1400" b="0" dirty="0">
                <a:solidFill>
                  <a:srgbClr val="002060"/>
                </a:solidFill>
                <a:latin typeface="Times New Roman" panose="02020603050405020304" pitchFamily="18" charset="0"/>
                <a:cs typeface="Times New Roman" panose="02020603050405020304" pitchFamily="18" charset="0"/>
              </a:rPr>
              <a:t>    donation to humanitarian cause/s, we will equally match the donation   </a:t>
            </a:r>
          </a:p>
          <a:p>
            <a:pPr algn="just"/>
            <a:r>
              <a:rPr lang="en-US" sz="1400" b="0" dirty="0">
                <a:solidFill>
                  <a:srgbClr val="002060"/>
                </a:solidFill>
                <a:latin typeface="Times New Roman" panose="02020603050405020304" pitchFamily="18" charset="0"/>
                <a:cs typeface="Times New Roman" panose="02020603050405020304" pitchFamily="18" charset="0"/>
              </a:rPr>
              <a:t>    towards that cause. For example, if a qualified beneficiary decided that</a:t>
            </a:r>
          </a:p>
          <a:p>
            <a:pPr algn="just"/>
            <a:r>
              <a:rPr lang="en-US" sz="1400" b="0" dirty="0">
                <a:solidFill>
                  <a:srgbClr val="002060"/>
                </a:solidFill>
                <a:latin typeface="Times New Roman" panose="02020603050405020304" pitchFamily="18" charset="0"/>
                <a:cs typeface="Times New Roman" panose="02020603050405020304" pitchFamily="18" charset="0"/>
              </a:rPr>
              <a:t>    their single referral fee of $25.00 be donated towards a cause or to a</a:t>
            </a:r>
          </a:p>
          <a:p>
            <a:pPr algn="just"/>
            <a:r>
              <a:rPr lang="en-US" sz="1400" b="0" dirty="0">
                <a:solidFill>
                  <a:srgbClr val="002060"/>
                </a:solidFill>
                <a:latin typeface="Times New Roman" panose="02020603050405020304" pitchFamily="18" charset="0"/>
                <a:cs typeface="Times New Roman" panose="02020603050405020304" pitchFamily="18" charset="0"/>
              </a:rPr>
              <a:t>    non-profit organization, we will match the donation with another $25.00</a:t>
            </a:r>
          </a:p>
          <a:p>
            <a:pPr algn="just"/>
            <a:r>
              <a:rPr lang="en-US" sz="1400" b="0" dirty="0">
                <a:solidFill>
                  <a:srgbClr val="002060"/>
                </a:solidFill>
                <a:latin typeface="Times New Roman" panose="02020603050405020304" pitchFamily="18" charset="0"/>
                <a:cs typeface="Times New Roman" panose="02020603050405020304" pitchFamily="18" charset="0"/>
              </a:rPr>
              <a:t>    and make check payable to their designation after necessary</a:t>
            </a:r>
          </a:p>
          <a:p>
            <a:pPr algn="just"/>
            <a:r>
              <a:rPr lang="en-US" sz="1400" b="0" dirty="0">
                <a:solidFill>
                  <a:srgbClr val="002060"/>
                </a:solidFill>
                <a:latin typeface="Times New Roman" panose="02020603050405020304" pitchFamily="18" charset="0"/>
                <a:cs typeface="Times New Roman" panose="02020603050405020304" pitchFamily="18" charset="0"/>
              </a:rPr>
              <a:t>    verification. </a:t>
            </a:r>
          </a:p>
          <a:p>
            <a:pPr algn="just"/>
            <a:endParaRPr lang="en-US" sz="1400" b="0" dirty="0">
              <a:solidFill>
                <a:srgbClr val="002060"/>
              </a:solidFill>
              <a:latin typeface="Times New Roman" panose="02020603050405020304" pitchFamily="18" charset="0"/>
              <a:cs typeface="Times New Roman" panose="02020603050405020304" pitchFamily="18" charset="0"/>
            </a:endParaRPr>
          </a:p>
          <a:p>
            <a:pPr algn="just"/>
            <a:r>
              <a:rPr lang="en-US" sz="1400" b="0" dirty="0">
                <a:solidFill>
                  <a:srgbClr val="002060"/>
                </a:solidFill>
                <a:latin typeface="Times New Roman" panose="02020603050405020304" pitchFamily="18" charset="0"/>
                <a:cs typeface="Times New Roman" panose="02020603050405020304" pitchFamily="18" charset="0"/>
              </a:rPr>
              <a:t>iii. We do not match residuals and bonuses, only referral fees.</a:t>
            </a:r>
          </a:p>
          <a:p>
            <a:pPr algn="just"/>
            <a:endParaRPr lang="en-US" sz="1400" b="0" dirty="0">
              <a:solidFill>
                <a:srgbClr val="002060"/>
              </a:solidFill>
              <a:latin typeface="Times New Roman" panose="02020603050405020304" pitchFamily="18" charset="0"/>
              <a:cs typeface="Times New Roman" panose="02020603050405020304" pitchFamily="18" charset="0"/>
            </a:endParaRPr>
          </a:p>
          <a:p>
            <a:pPr algn="l"/>
            <a:r>
              <a:rPr lang="en-US" sz="1400" b="0" dirty="0">
                <a:solidFill>
                  <a:srgbClr val="002060"/>
                </a:solidFill>
                <a:latin typeface="Times New Roman" panose="02020603050405020304" pitchFamily="18" charset="0"/>
                <a:cs typeface="Times New Roman" panose="02020603050405020304" pitchFamily="18" charset="0"/>
              </a:rPr>
              <a:t>iv. We make referrers’ payment through out country representatives to</a:t>
            </a:r>
          </a:p>
          <a:p>
            <a:pPr algn="l"/>
            <a:r>
              <a:rPr lang="en-US" sz="1400" b="0" dirty="0">
                <a:solidFill>
                  <a:srgbClr val="002060"/>
                </a:solidFill>
                <a:latin typeface="Times New Roman" panose="02020603050405020304" pitchFamily="18" charset="0"/>
                <a:cs typeface="Times New Roman" panose="02020603050405020304" pitchFamily="18" charset="0"/>
              </a:rPr>
              <a:t>     whom funds are remitted for onward distribution to referrers and we</a:t>
            </a:r>
          </a:p>
          <a:p>
            <a:pPr algn="l"/>
            <a:r>
              <a:rPr lang="en-US" sz="1400" b="0" dirty="0">
                <a:solidFill>
                  <a:srgbClr val="002060"/>
                </a:solidFill>
                <a:latin typeface="Times New Roman" panose="02020603050405020304" pitchFamily="18" charset="0"/>
                <a:cs typeface="Times New Roman" panose="02020603050405020304" pitchFamily="18" charset="0"/>
              </a:rPr>
              <a:t>     make payments directly to third party designations and to our country</a:t>
            </a:r>
          </a:p>
          <a:p>
            <a:pPr algn="l"/>
            <a:r>
              <a:rPr lang="en-US" sz="1400" b="0" dirty="0">
                <a:solidFill>
                  <a:srgbClr val="002060"/>
                </a:solidFill>
                <a:latin typeface="Times New Roman" panose="02020603050405020304" pitchFamily="18" charset="0"/>
                <a:cs typeface="Times New Roman" panose="02020603050405020304" pitchFamily="18" charset="0"/>
              </a:rPr>
              <a:t>     representatives.</a:t>
            </a:r>
          </a:p>
          <a:p>
            <a:pPr algn="just">
              <a:lnSpc>
                <a:spcPct val="200000"/>
              </a:lnSpc>
            </a:pPr>
            <a:r>
              <a:rPr lang="en-US" sz="1400" b="0" dirty="0">
                <a:solidFill>
                  <a:srgbClr val="002060"/>
                </a:solidFill>
                <a:latin typeface="Times New Roman" panose="02020603050405020304" pitchFamily="18" charset="0"/>
                <a:cs typeface="Times New Roman" panose="02020603050405020304" pitchFamily="18" charset="0"/>
              </a:rPr>
              <a:t>    </a:t>
            </a:r>
            <a:endParaRPr lang="en-US" sz="1400" b="0" dirty="0">
              <a:solidFill>
                <a:srgbClr val="002060"/>
              </a:solidFill>
            </a:endParaRPr>
          </a:p>
        </p:txBody>
      </p:sp>
    </p:spTree>
    <p:extLst>
      <p:ext uri="{BB962C8B-B14F-4D97-AF65-F5344CB8AC3E}">
        <p14:creationId xmlns:p14="http://schemas.microsoft.com/office/powerpoint/2010/main" val="203456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8782" y="0"/>
            <a:ext cx="11873218" cy="1090569"/>
          </a:xfrm>
        </p:spPr>
        <p:txBody>
          <a:bodyPr/>
          <a:lstStyle/>
          <a:p>
            <a:r>
              <a:rPr lang="en-US" sz="2800" b="1" dirty="0">
                <a:solidFill>
                  <a:srgbClr val="7030A0"/>
                </a:solidFill>
                <a:latin typeface="Times New Roman" panose="02020603050405020304" pitchFamily="18" charset="0"/>
                <a:cs typeface="Times New Roman" panose="02020603050405020304" pitchFamily="18" charset="0"/>
              </a:rPr>
              <a:t>GRP</a:t>
            </a:r>
            <a:br>
              <a:rPr lang="en-US" sz="2800" b="1" dirty="0">
                <a:solidFill>
                  <a:srgbClr val="7030A0"/>
                </a:solidFill>
                <a:latin typeface="Times New Roman" panose="02020603050405020304" pitchFamily="18" charset="0"/>
                <a:cs typeface="Times New Roman" panose="02020603050405020304" pitchFamily="18" charset="0"/>
              </a:rPr>
            </a:br>
            <a:r>
              <a:rPr lang="en-US" sz="2000" dirty="0">
                <a:solidFill>
                  <a:srgbClr val="FF0000"/>
                </a:solidFill>
                <a:latin typeface="Times New Roman" panose="02020603050405020304" pitchFamily="18" charset="0"/>
                <a:cs typeface="Times New Roman" panose="02020603050405020304" pitchFamily="18" charset="0"/>
              </a:rPr>
              <a:t>Summary</a:t>
            </a: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18783" y="956344"/>
            <a:ext cx="11873218" cy="5901655"/>
          </a:xfrm>
        </p:spPr>
        <p:txBody>
          <a:bodyPr>
            <a:normAutofit/>
          </a:bodyPr>
          <a:lstStyle/>
          <a:p>
            <a:pPr algn="just"/>
            <a:endParaRPr lang="en-US" sz="1200" b="0" dirty="0">
              <a:solidFill>
                <a:srgbClr val="7030A0"/>
              </a:solidFill>
              <a:latin typeface="Times New Roman" panose="02020603050405020304" pitchFamily="18" charset="0"/>
              <a:cs typeface="Times New Roman" panose="02020603050405020304" pitchFamily="18" charset="0"/>
            </a:endParaRPr>
          </a:p>
          <a:p>
            <a:pPr algn="just"/>
            <a:r>
              <a:rPr lang="en-US" sz="1200" b="0" i="1" dirty="0">
                <a:solidFill>
                  <a:srgbClr val="002060"/>
                </a:solidFill>
                <a:latin typeface="Times New Roman" panose="02020603050405020304" pitchFamily="18" charset="0"/>
                <a:cs typeface="Times New Roman" panose="02020603050405020304" pitchFamily="18" charset="0"/>
              </a:rPr>
              <a:t>The global referral program is truly a dynamic fundraising platform for</a:t>
            </a:r>
          </a:p>
          <a:p>
            <a:pPr algn="just"/>
            <a:r>
              <a:rPr lang="en-US" sz="1200" b="0" i="1" dirty="0">
                <a:solidFill>
                  <a:srgbClr val="002060"/>
                </a:solidFill>
                <a:latin typeface="Times New Roman" panose="02020603050405020304" pitchFamily="18" charset="0"/>
                <a:cs typeface="Times New Roman" panose="02020603050405020304" pitchFamily="18" charset="0"/>
              </a:rPr>
              <a:t>individuals, religious groups and non-profit  organizations interested in raising</a:t>
            </a:r>
          </a:p>
          <a:p>
            <a:pPr algn="just"/>
            <a:r>
              <a:rPr lang="en-US" sz="1200" b="0" i="1" dirty="0">
                <a:solidFill>
                  <a:srgbClr val="002060"/>
                </a:solidFill>
                <a:latin typeface="Times New Roman" panose="02020603050405020304" pitchFamily="18" charset="0"/>
                <a:cs typeface="Times New Roman" panose="02020603050405020304" pitchFamily="18" charset="0"/>
              </a:rPr>
              <a:t>funds for causes or making some extra money. </a:t>
            </a:r>
          </a:p>
          <a:p>
            <a:pPr algn="just">
              <a:lnSpc>
                <a:spcPct val="200000"/>
              </a:lnSpc>
            </a:pPr>
            <a:endParaRPr lang="en-US" sz="1200" b="0" i="1" dirty="0">
              <a:solidFill>
                <a:srgbClr val="002060"/>
              </a:solidFill>
              <a:latin typeface="Times New Roman" panose="02020603050405020304" pitchFamily="18" charset="0"/>
              <a:cs typeface="Times New Roman" panose="02020603050405020304" pitchFamily="18" charset="0"/>
            </a:endParaRPr>
          </a:p>
          <a:p>
            <a:pPr algn="just">
              <a:lnSpc>
                <a:spcPct val="200000"/>
              </a:lnSpc>
            </a:pPr>
            <a:r>
              <a:rPr lang="en-US" sz="1200" b="0" i="1" dirty="0">
                <a:solidFill>
                  <a:srgbClr val="002060"/>
                </a:solidFill>
                <a:latin typeface="Times New Roman" panose="02020603050405020304" pitchFamily="18" charset="0"/>
                <a:cs typeface="Times New Roman" panose="02020603050405020304" pitchFamily="18" charset="0"/>
              </a:rPr>
              <a:t>Interestingly, all that is required is to refer people and business that are united states taxpayers (of which there are approximately 200 hundred million of them in the pool) to our firm for tax returns preparation and other tax related services, etc. </a:t>
            </a:r>
          </a:p>
          <a:p>
            <a:pPr algn="just">
              <a:lnSpc>
                <a:spcPct val="200000"/>
              </a:lnSpc>
            </a:pPr>
            <a:endParaRPr lang="en-US" sz="1200" b="0" i="1" dirty="0">
              <a:solidFill>
                <a:srgbClr val="002060"/>
              </a:solidFill>
              <a:latin typeface="Times New Roman" panose="02020603050405020304" pitchFamily="18" charset="0"/>
              <a:cs typeface="Times New Roman" panose="02020603050405020304" pitchFamily="18" charset="0"/>
            </a:endParaRPr>
          </a:p>
          <a:p>
            <a:pPr algn="just">
              <a:lnSpc>
                <a:spcPct val="200000"/>
              </a:lnSpc>
            </a:pPr>
            <a:r>
              <a:rPr lang="en-US" sz="1200" b="0" i="1" dirty="0">
                <a:solidFill>
                  <a:srgbClr val="002060"/>
                </a:solidFill>
                <a:latin typeface="Times New Roman" panose="02020603050405020304" pitchFamily="18" charset="0"/>
                <a:cs typeface="Times New Roman" panose="02020603050405020304" pitchFamily="18" charset="0"/>
              </a:rPr>
              <a:t>As referrers earn money for referring their family members, relatives and friends, so are Our Country representatives who also makes money on each of the referrals emanated from their territory, whether or not they actively involved or facilitated the process.</a:t>
            </a:r>
          </a:p>
        </p:txBody>
      </p:sp>
    </p:spTree>
    <p:extLst>
      <p:ext uri="{BB962C8B-B14F-4D97-AF65-F5344CB8AC3E}">
        <p14:creationId xmlns:p14="http://schemas.microsoft.com/office/powerpoint/2010/main" val="1498968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226" y="151002"/>
            <a:ext cx="11906774" cy="1048624"/>
          </a:xfrm>
        </p:spPr>
        <p:txBody>
          <a:bodyPr/>
          <a:lstStyle/>
          <a:p>
            <a:r>
              <a:rPr lang="en-US" sz="2400" b="1" dirty="0">
                <a:solidFill>
                  <a:srgbClr val="7030A0"/>
                </a:solidFill>
                <a:latin typeface="Times New Roman" panose="02020603050405020304" pitchFamily="18" charset="0"/>
                <a:cs typeface="Times New Roman" panose="02020603050405020304" pitchFamily="18" charset="0"/>
              </a:rPr>
              <a:t>GRP</a:t>
            </a:r>
            <a:br>
              <a:rPr lang="en-US" sz="2400" b="1" dirty="0">
                <a:solidFill>
                  <a:srgbClr val="7030A0"/>
                </a:solidFill>
                <a:latin typeface="Times New Roman" panose="02020603050405020304" pitchFamily="18" charset="0"/>
                <a:cs typeface="Times New Roman" panose="02020603050405020304" pitchFamily="18" charset="0"/>
              </a:rPr>
            </a:br>
            <a:r>
              <a:rPr lang="en-US" sz="1800" dirty="0">
                <a:solidFill>
                  <a:srgbClr val="FF0000"/>
                </a:solidFill>
                <a:latin typeface="Times New Roman" panose="02020603050405020304" pitchFamily="18" charset="0"/>
                <a:cs typeface="Times New Roman" panose="02020603050405020304" pitchFamily="18" charset="0"/>
              </a:rPr>
              <a:t>Summary (Cont.)</a:t>
            </a:r>
            <a:br>
              <a:rPr lang="en-US" sz="9600" dirty="0"/>
            </a:b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729842" y="1308684"/>
            <a:ext cx="10981189" cy="5412792"/>
          </a:xfrm>
        </p:spPr>
        <p:txBody>
          <a:bodyPr>
            <a:normAutofit fontScale="70000" lnSpcReduction="20000"/>
          </a:bodyPr>
          <a:lstStyle/>
          <a:p>
            <a:pPr>
              <a:lnSpc>
                <a:spcPct val="150000"/>
              </a:lnSpc>
            </a:pPr>
            <a:r>
              <a:rPr lang="en-US" b="0" i="1" dirty="0">
                <a:solidFill>
                  <a:srgbClr val="0070C0"/>
                </a:solidFill>
              </a:rPr>
              <a:t>At the end of 2017 tax filing season (which begins January 15, 2018 and ends April 15, 2018), special bonuses shall be awarded to the </a:t>
            </a:r>
            <a:br>
              <a:rPr lang="en-US" b="0" i="1" dirty="0">
                <a:solidFill>
                  <a:srgbClr val="0070C0"/>
                </a:solidFill>
              </a:rPr>
            </a:br>
            <a:r>
              <a:rPr lang="en-US" b="0" i="1" dirty="0">
                <a:solidFill>
                  <a:srgbClr val="0070C0"/>
                </a:solidFill>
              </a:rPr>
              <a:t>three leading country representatives who exceeded the minimum quotas as follows: </a:t>
            </a:r>
          </a:p>
          <a:p>
            <a:pPr marL="457200" indent="-457200">
              <a:lnSpc>
                <a:spcPct val="150000"/>
              </a:lnSpc>
              <a:buAutoNum type="alphaLcParenBoth"/>
            </a:pPr>
            <a:r>
              <a:rPr lang="en-US" b="0" i="1" dirty="0">
                <a:solidFill>
                  <a:srgbClr val="0070C0"/>
                </a:solidFill>
              </a:rPr>
              <a:t>First place Minimum referrals of 50 for first year = $500.00</a:t>
            </a:r>
          </a:p>
          <a:p>
            <a:pPr marL="457200" indent="-457200">
              <a:lnSpc>
                <a:spcPct val="150000"/>
              </a:lnSpc>
              <a:buAutoNum type="alphaLcParenBoth"/>
            </a:pPr>
            <a:r>
              <a:rPr lang="en-US" b="0" i="1" dirty="0">
                <a:solidFill>
                  <a:srgbClr val="0070C0"/>
                </a:solidFill>
              </a:rPr>
              <a:t>Second place minimum referrals of 50 for first year = $250.00</a:t>
            </a:r>
          </a:p>
          <a:p>
            <a:pPr marL="457200" indent="-457200">
              <a:lnSpc>
                <a:spcPct val="150000"/>
              </a:lnSpc>
              <a:buAutoNum type="alphaLcParenBoth"/>
            </a:pPr>
            <a:r>
              <a:rPr lang="en-US" b="0" i="1" dirty="0">
                <a:solidFill>
                  <a:srgbClr val="0070C0"/>
                </a:solidFill>
              </a:rPr>
              <a:t>Third place minimum referrals of 50 for first year = $125.00</a:t>
            </a:r>
          </a:p>
          <a:p>
            <a:pPr>
              <a:lnSpc>
                <a:spcPct val="150000"/>
              </a:lnSpc>
            </a:pPr>
            <a:endParaRPr lang="en-US" b="0" i="1" dirty="0">
              <a:solidFill>
                <a:srgbClr val="0070C0"/>
              </a:solidFill>
            </a:endParaRPr>
          </a:p>
          <a:p>
            <a:pPr>
              <a:lnSpc>
                <a:spcPct val="150000"/>
              </a:lnSpc>
            </a:pPr>
            <a:r>
              <a:rPr lang="en-US" b="0" i="1" dirty="0">
                <a:solidFill>
                  <a:srgbClr val="0070C0"/>
                </a:solidFill>
              </a:rPr>
              <a:t>These special bonuses increases by a hundred dollars each per category for this second year of the </a:t>
            </a:r>
            <a:r>
              <a:rPr lang="en-US" b="0" i="1" dirty="0" err="1">
                <a:solidFill>
                  <a:srgbClr val="0070C0"/>
                </a:solidFill>
              </a:rPr>
              <a:t>GRp</a:t>
            </a:r>
            <a:r>
              <a:rPr lang="en-US" b="0" i="1" dirty="0">
                <a:solidFill>
                  <a:srgbClr val="0070C0"/>
                </a:solidFill>
              </a:rPr>
              <a:t>.</a:t>
            </a:r>
          </a:p>
          <a:p>
            <a:pPr>
              <a:lnSpc>
                <a:spcPct val="150000"/>
              </a:lnSpc>
            </a:pPr>
            <a:endParaRPr lang="en-US" b="0" i="1" dirty="0">
              <a:solidFill>
                <a:srgbClr val="0070C0"/>
              </a:solidFill>
            </a:endParaRPr>
          </a:p>
          <a:p>
            <a:pPr>
              <a:lnSpc>
                <a:spcPct val="150000"/>
              </a:lnSpc>
            </a:pPr>
            <a:r>
              <a:rPr lang="en-US" b="0" i="1" dirty="0">
                <a:solidFill>
                  <a:srgbClr val="0070C0"/>
                </a:solidFill>
              </a:rPr>
              <a:t>This current tax season, Special bonus for The 3 leading referrers worldwide are:  $300.00 first place, $200.00 second place and $100.00 third place</a:t>
            </a:r>
            <a:br>
              <a:rPr lang="en-US" b="0" i="1" dirty="0">
                <a:solidFill>
                  <a:srgbClr val="0070C0"/>
                </a:solidFill>
              </a:rPr>
            </a:br>
            <a:r>
              <a:rPr lang="en-US" b="0" i="1" dirty="0">
                <a:solidFill>
                  <a:srgbClr val="0070C0"/>
                </a:solidFill>
              </a:rPr>
              <a:t>This Special Bonus tradition will increase as it continue  into next tax season</a:t>
            </a:r>
            <a:r>
              <a:rPr lang="en-US" b="0" i="1" dirty="0">
                <a:solidFill>
                  <a:srgbClr val="002060"/>
                </a:solidFill>
              </a:rPr>
              <a:t>!</a:t>
            </a:r>
          </a:p>
        </p:txBody>
      </p:sp>
    </p:spTree>
    <p:extLst>
      <p:ext uri="{BB962C8B-B14F-4D97-AF65-F5344CB8AC3E}">
        <p14:creationId xmlns:p14="http://schemas.microsoft.com/office/powerpoint/2010/main" val="1803131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8523" y="75501"/>
            <a:ext cx="10318418" cy="847289"/>
          </a:xfrm>
        </p:spPr>
        <p:txBody>
          <a:bodyPr/>
          <a:lstStyle/>
          <a:p>
            <a:r>
              <a:rPr lang="en-US" sz="2000" b="1" dirty="0">
                <a:solidFill>
                  <a:srgbClr val="7030A0"/>
                </a:solidFill>
                <a:latin typeface="Times New Roman" panose="02020603050405020304" pitchFamily="18" charset="0"/>
                <a:cs typeface="Times New Roman" panose="02020603050405020304" pitchFamily="18" charset="0"/>
              </a:rPr>
              <a:t>Global Alliance solutions, LLC</a:t>
            </a:r>
            <a:br>
              <a:rPr lang="en-US" sz="1600" b="1" dirty="0">
                <a:solidFill>
                  <a:srgbClr val="7030A0"/>
                </a:solidFill>
                <a:latin typeface="Times New Roman" panose="02020603050405020304" pitchFamily="18" charset="0"/>
                <a:cs typeface="Times New Roman" panose="02020603050405020304" pitchFamily="18" charset="0"/>
              </a:rPr>
            </a:br>
            <a:r>
              <a:rPr lang="en-US" sz="1400" dirty="0">
                <a:solidFill>
                  <a:srgbClr val="FF0000"/>
                </a:solidFill>
                <a:latin typeface="Times New Roman" panose="02020603050405020304" pitchFamily="18" charset="0"/>
                <a:cs typeface="Times New Roman" panose="02020603050405020304" pitchFamily="18" charset="0"/>
              </a:rPr>
              <a:t>Global referral program (GRP)</a:t>
            </a:r>
            <a:br>
              <a:rPr lang="en-US" sz="1400" dirty="0">
                <a:solidFill>
                  <a:srgbClr val="FF0000"/>
                </a:solidFill>
                <a:latin typeface="Times New Roman" panose="02020603050405020304" pitchFamily="18" charset="0"/>
                <a:cs typeface="Times New Roman" panose="02020603050405020304" pitchFamily="18" charset="0"/>
              </a:rPr>
            </a:br>
            <a:r>
              <a:rPr lang="en-US" sz="1400" dirty="0">
                <a:solidFill>
                  <a:srgbClr val="FF0000"/>
                </a:solidFill>
                <a:latin typeface="Times New Roman" panose="02020603050405020304" pitchFamily="18" charset="0"/>
                <a:cs typeface="Times New Roman" panose="02020603050405020304" pitchFamily="18" charset="0"/>
              </a:rPr>
              <a:t>Dynamic Global fundraising platform</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078523" y="922790"/>
            <a:ext cx="10380838" cy="5798686"/>
          </a:xfrm>
        </p:spPr>
        <p:txBody>
          <a:bodyPr>
            <a:normAutofit/>
          </a:bodyPr>
          <a:lstStyle/>
          <a:p>
            <a:endParaRPr lang="en-US" dirty="0"/>
          </a:p>
          <a:p>
            <a:r>
              <a:rPr lang="en-US" sz="2400" i="1" dirty="0">
                <a:solidFill>
                  <a:srgbClr val="7030A0"/>
                </a:solidFill>
                <a:latin typeface="Times New Roman" panose="02020603050405020304" pitchFamily="18" charset="0"/>
                <a:cs typeface="Times New Roman" panose="02020603050405020304" pitchFamily="18" charset="0"/>
              </a:rPr>
              <a:t>We welcome your participation in this </a:t>
            </a:r>
          </a:p>
          <a:p>
            <a:r>
              <a:rPr lang="en-US" sz="2400" i="1" dirty="0">
                <a:solidFill>
                  <a:srgbClr val="7030A0"/>
                </a:solidFill>
                <a:latin typeface="Times New Roman" panose="02020603050405020304" pitchFamily="18" charset="0"/>
                <a:cs typeface="Times New Roman" panose="02020603050405020304" pitchFamily="18" charset="0"/>
              </a:rPr>
              <a:t> win-win fundraising program.</a:t>
            </a:r>
          </a:p>
          <a:p>
            <a:r>
              <a:rPr lang="en-US" sz="2400" i="1" dirty="0">
                <a:solidFill>
                  <a:srgbClr val="7030A0"/>
                </a:solidFill>
                <a:latin typeface="Times New Roman" panose="02020603050405020304" pitchFamily="18" charset="0"/>
                <a:cs typeface="Times New Roman" panose="02020603050405020304" pitchFamily="18" charset="0"/>
              </a:rPr>
              <a:t>Act now.</a:t>
            </a:r>
          </a:p>
          <a:p>
            <a:r>
              <a:rPr lang="en-US" sz="2400" i="1" dirty="0">
                <a:solidFill>
                  <a:srgbClr val="7030A0"/>
                </a:solidFill>
                <a:latin typeface="Times New Roman" panose="02020603050405020304" pitchFamily="18" charset="0"/>
                <a:cs typeface="Times New Roman" panose="02020603050405020304" pitchFamily="18" charset="0"/>
              </a:rPr>
              <a:t>Referral has never been revolutionized</a:t>
            </a:r>
          </a:p>
          <a:p>
            <a:r>
              <a:rPr lang="en-US" sz="2400" i="1" dirty="0">
                <a:solidFill>
                  <a:srgbClr val="7030A0"/>
                </a:solidFill>
                <a:latin typeface="Times New Roman" panose="02020603050405020304" pitchFamily="18" charset="0"/>
                <a:cs typeface="Times New Roman" panose="02020603050405020304" pitchFamily="18" charset="0"/>
              </a:rPr>
              <a:t> on a global bases,</a:t>
            </a:r>
          </a:p>
          <a:p>
            <a:r>
              <a:rPr lang="en-US" sz="2400" i="1" dirty="0">
                <a:solidFill>
                  <a:srgbClr val="7030A0"/>
                </a:solidFill>
                <a:latin typeface="Times New Roman" panose="02020603050405020304" pitchFamily="18" charset="0"/>
                <a:cs typeface="Times New Roman" panose="02020603050405020304" pitchFamily="18" charset="0"/>
              </a:rPr>
              <a:t>Allowing you to raise funds for yourself or</a:t>
            </a:r>
          </a:p>
          <a:p>
            <a:r>
              <a:rPr lang="en-US" sz="2400" i="1" dirty="0">
                <a:solidFill>
                  <a:srgbClr val="7030A0"/>
                </a:solidFill>
                <a:latin typeface="Times New Roman" panose="02020603050405020304" pitchFamily="18" charset="0"/>
                <a:cs typeface="Times New Roman" panose="02020603050405020304" pitchFamily="18" charset="0"/>
              </a:rPr>
              <a:t> for your cause/s no matter where in the</a:t>
            </a:r>
          </a:p>
          <a:p>
            <a:r>
              <a:rPr lang="en-US" sz="2400" i="1" dirty="0">
                <a:solidFill>
                  <a:srgbClr val="7030A0"/>
                </a:solidFill>
                <a:latin typeface="Times New Roman" panose="02020603050405020304" pitchFamily="18" charset="0"/>
                <a:cs typeface="Times New Roman" panose="02020603050405020304" pitchFamily="18" charset="0"/>
              </a:rPr>
              <a:t> world you live. </a:t>
            </a:r>
          </a:p>
          <a:p>
            <a:endParaRPr lang="en-US" sz="2400" i="1" dirty="0">
              <a:solidFill>
                <a:srgbClr val="7030A0"/>
              </a:solidFill>
              <a:latin typeface="Times New Roman" panose="02020603050405020304" pitchFamily="18" charset="0"/>
              <a:cs typeface="Times New Roman" panose="02020603050405020304" pitchFamily="18" charset="0"/>
            </a:endParaRPr>
          </a:p>
          <a:p>
            <a:r>
              <a:rPr lang="en-US" sz="2400" i="1" dirty="0">
                <a:solidFill>
                  <a:srgbClr val="7030A0"/>
                </a:solidFill>
                <a:latin typeface="Times New Roman" panose="02020603050405020304" pitchFamily="18" charset="0"/>
                <a:cs typeface="Times New Roman" panose="02020603050405020304" pitchFamily="18" charset="0"/>
              </a:rPr>
              <a:t>Get your piece of the pie!!!</a:t>
            </a:r>
          </a:p>
          <a:p>
            <a:r>
              <a:rPr lang="en-US" sz="2400" i="1" dirty="0">
                <a:solidFill>
                  <a:srgbClr val="7030A0"/>
                </a:solidFill>
                <a:latin typeface="Times New Roman" panose="02020603050405020304" pitchFamily="18" charset="0"/>
                <a:cs typeface="Times New Roman" panose="02020603050405020304" pitchFamily="18" charset="0"/>
              </a:rPr>
              <a:t> </a:t>
            </a:r>
            <a:r>
              <a:rPr lang="en-US" b="0" dirty="0">
                <a:latin typeface="Times New Roman" panose="02020603050405020304" pitchFamily="18" charset="0"/>
                <a:cs typeface="Times New Roman" panose="02020603050405020304" pitchFamily="18" charset="0"/>
              </a:rPr>
              <a:t>www.https://gasolution.us</a:t>
            </a:r>
            <a:endParaRPr lang="en-US" dirty="0">
              <a:solidFill>
                <a:srgbClr val="7030A0"/>
              </a:solidFill>
            </a:endParaRPr>
          </a:p>
        </p:txBody>
      </p:sp>
    </p:spTree>
    <p:extLst>
      <p:ext uri="{BB962C8B-B14F-4D97-AF65-F5344CB8AC3E}">
        <p14:creationId xmlns:p14="http://schemas.microsoft.com/office/powerpoint/2010/main" val="3179210721"/>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Badge</Template>
  <TotalTime>4972</TotalTime>
  <Words>931</Words>
  <Application>Microsoft Office PowerPoint</Application>
  <PresentationFormat>Widescreen</PresentationFormat>
  <Paragraphs>103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Gill Sans MT</vt:lpstr>
      <vt:lpstr>Impact</vt:lpstr>
      <vt:lpstr>Times New Roman</vt:lpstr>
      <vt:lpstr>Badge</vt:lpstr>
      <vt:lpstr> Global Alliance solutions, LLC Global referral program (GRP) Dynamic Global fundraising platform </vt:lpstr>
      <vt:lpstr>    referrers can be anyone living anywhere in the world with ties to a united states taxpayer. A united states taxpayer is anyone (individual living and earning income in the united states, or any business operating within United States borders. If you have a family member, relative, friend living and earning income in the united states, then you have ties to a united states’ taxpayer that can be referred. therefore, you are qualified to  partake in the grp no matter where in the world you live. To refer a united states’ taxpay, you first need to visit our firm’s website at www.https://gasolution.us. Here you can access, fill in and submit the electronic referral form. Upon submission of the form, an email is automatically generated and sent to the taxpayer inviting them to accept your referral. You will be assigned an identification number sent to your email with a confirmation note.   (cont.)  </vt:lpstr>
      <vt:lpstr>The ID number assigned will Identify you for all of your  referrals at all times and it is by which we will  recognize and compute your referral fees, residuals and  bonuses. Taxpayers are directed in the email how to  accept referrals, should they incline to cooperate with  you in order to help you raise funds for yourself or for  your cause/s).   To accept referrals, taxpayers will click on the link  in the email and they will be directed to the electronic  acceptance form on the firm’s website. When they fill  in and submit the form, our firm will receive the  information we need to perform our services. Once  submitted, another email will be generated and send  to you (referrer) confirming taxpayer’s acceptance of   your referral.  Taxpayers confidential information on the form   submitted will only come to our firm, not to referrers.  At this point, our firm will work directly with the  taxpayer to completion of services.  </vt:lpstr>
      <vt:lpstr>GRP Country representatives                                                              </vt:lpstr>
      <vt:lpstr>GRP Country representatives (Cont.)</vt:lpstr>
      <vt:lpstr>GRP contribution and pay plan</vt:lpstr>
      <vt:lpstr>GRP Summary</vt:lpstr>
      <vt:lpstr>GRP Summary (Cont.) </vt:lpstr>
      <vt:lpstr>Global Alliance solutions, LLC Global referral program (GRP) Dynamic Global fundraising platform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referral program (GRP) Dynamic Global fundraising platform</dc:title>
  <dc:creator>John Davies</dc:creator>
  <cp:lastModifiedBy>John Davies</cp:lastModifiedBy>
  <cp:revision>312</cp:revision>
  <dcterms:created xsi:type="dcterms:W3CDTF">2016-08-24T09:03:35Z</dcterms:created>
  <dcterms:modified xsi:type="dcterms:W3CDTF">2017-12-30T18:50:24Z</dcterms:modified>
</cp:coreProperties>
</file>